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852" r:id="rId4"/>
  </p:sldMasterIdLst>
  <p:notesMasterIdLst>
    <p:notesMasterId r:id="rId15"/>
  </p:notesMasterIdLst>
  <p:handoutMasterIdLst>
    <p:handoutMasterId r:id="rId16"/>
  </p:handoutMasterIdLst>
  <p:sldIdLst>
    <p:sldId id="261" r:id="rId5"/>
    <p:sldId id="272" r:id="rId6"/>
    <p:sldId id="274" r:id="rId7"/>
    <p:sldId id="277" r:id="rId8"/>
    <p:sldId id="275" r:id="rId9"/>
    <p:sldId id="276" r:id="rId10"/>
    <p:sldId id="278" r:id="rId11"/>
    <p:sldId id="279" r:id="rId12"/>
    <p:sldId id="280" r:id="rId13"/>
    <p:sldId id="28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81" autoAdjust="0"/>
    <p:restoredTop sz="94675"/>
  </p:normalViewPr>
  <p:slideViewPr>
    <p:cSldViewPr snapToGrid="0" snapToObjects="1">
      <p:cViewPr>
        <p:scale>
          <a:sx n="100" d="100"/>
          <a:sy n="100" d="100"/>
        </p:scale>
        <p:origin x="228" y="390"/>
      </p:cViewPr>
      <p:guideLst>
        <p:guide orient="horz" pos="2160"/>
        <p:guide pos="3840"/>
      </p:guideLst>
    </p:cSldViewPr>
  </p:slideViewPr>
  <p:notesTextViewPr>
    <p:cViewPr>
      <p:scale>
        <a:sx n="1" d="1"/>
        <a:sy n="1" d="1"/>
      </p:scale>
      <p:origin x="0" y="0"/>
    </p:cViewPr>
  </p:notesTextViewPr>
  <p:notesViewPr>
    <p:cSldViewPr snapToGrid="0" snapToObjects="1">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A5EA663F-0F71-4941-839F-4D376A50B15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AC142CB8-EC67-47AC-810C-39EACC3AA53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A1F8F58-3262-4466-8DB1-B329F63F404F}" type="datetimeFigureOut">
              <a:rPr lang="en-US" smtClean="0"/>
              <a:t>12/26/2019</a:t>
            </a:fld>
            <a:endParaRPr lang="en-US" dirty="0"/>
          </a:p>
        </p:txBody>
      </p:sp>
      <p:sp>
        <p:nvSpPr>
          <p:cNvPr id="4" name="Footer Placeholder 3">
            <a:extLst>
              <a:ext uri="{FF2B5EF4-FFF2-40B4-BE49-F238E27FC236}">
                <a16:creationId xmlns:a16="http://schemas.microsoft.com/office/drawing/2014/main" xmlns="" id="{87EB2D2D-60E4-477E-84AF-48DE5C24FA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05F6F142-CFE2-4AA2-8A1E-CADC565C241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F595F6-1BED-4F30-933F-F0CD66CEE780}" type="slidenum">
              <a:rPr lang="en-US" smtClean="0"/>
              <a:t>‹#›</a:t>
            </a:fld>
            <a:endParaRPr lang="en-US" dirty="0"/>
          </a:p>
        </p:txBody>
      </p:sp>
    </p:spTree>
    <p:extLst>
      <p:ext uri="{BB962C8B-B14F-4D97-AF65-F5344CB8AC3E}">
        <p14:creationId xmlns:p14="http://schemas.microsoft.com/office/powerpoint/2010/main" val="350154112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CF71C-E8D2-4E49-B04C-B160BC17D861}" type="datetimeFigureOut">
              <a:rPr lang="en-US" smtClean="0"/>
              <a:t>12/26/2019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D76E09-41B7-FE4E-B099-04DFD58B8CF1}" type="slidenum">
              <a:rPr lang="en-US" smtClean="0"/>
              <a:t>‹#›</a:t>
            </a:fld>
            <a:endParaRPr lang="en-US" dirty="0"/>
          </a:p>
        </p:txBody>
      </p:sp>
    </p:spTree>
    <p:extLst>
      <p:ext uri="{BB962C8B-B14F-4D97-AF65-F5344CB8AC3E}">
        <p14:creationId xmlns:p14="http://schemas.microsoft.com/office/powerpoint/2010/main" val="1629511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1</a:t>
            </a:fld>
            <a:endParaRPr lang="en-US" dirty="0"/>
          </a:p>
        </p:txBody>
      </p:sp>
    </p:spTree>
    <p:extLst>
      <p:ext uri="{BB962C8B-B14F-4D97-AF65-F5344CB8AC3E}">
        <p14:creationId xmlns:p14="http://schemas.microsoft.com/office/powerpoint/2010/main" val="2508422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2</a:t>
            </a:fld>
            <a:endParaRPr lang="en-US" dirty="0"/>
          </a:p>
        </p:txBody>
      </p:sp>
    </p:spTree>
    <p:extLst>
      <p:ext uri="{BB962C8B-B14F-4D97-AF65-F5344CB8AC3E}">
        <p14:creationId xmlns:p14="http://schemas.microsoft.com/office/powerpoint/2010/main" val="3850280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3</a:t>
            </a:fld>
            <a:endParaRPr lang="en-US" dirty="0"/>
          </a:p>
        </p:txBody>
      </p:sp>
    </p:spTree>
    <p:extLst>
      <p:ext uri="{BB962C8B-B14F-4D97-AF65-F5344CB8AC3E}">
        <p14:creationId xmlns:p14="http://schemas.microsoft.com/office/powerpoint/2010/main" val="6349644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4</a:t>
            </a:fld>
            <a:endParaRPr lang="en-US" dirty="0"/>
          </a:p>
        </p:txBody>
      </p:sp>
    </p:spTree>
    <p:extLst>
      <p:ext uri="{BB962C8B-B14F-4D97-AF65-F5344CB8AC3E}">
        <p14:creationId xmlns:p14="http://schemas.microsoft.com/office/powerpoint/2010/main" val="1341274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5</a:t>
            </a:fld>
            <a:endParaRPr lang="en-US" dirty="0"/>
          </a:p>
        </p:txBody>
      </p:sp>
    </p:spTree>
    <p:extLst>
      <p:ext uri="{BB962C8B-B14F-4D97-AF65-F5344CB8AC3E}">
        <p14:creationId xmlns:p14="http://schemas.microsoft.com/office/powerpoint/2010/main" val="461733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6</a:t>
            </a:fld>
            <a:endParaRPr lang="en-US" dirty="0"/>
          </a:p>
        </p:txBody>
      </p:sp>
    </p:spTree>
    <p:extLst>
      <p:ext uri="{BB962C8B-B14F-4D97-AF65-F5344CB8AC3E}">
        <p14:creationId xmlns:p14="http://schemas.microsoft.com/office/powerpoint/2010/main" val="34885635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D76E09-41B7-FE4E-B099-04DFD58B8CF1}" type="slidenum">
              <a:rPr lang="en-US" smtClean="0"/>
              <a:t>7</a:t>
            </a:fld>
            <a:endParaRPr lang="en-US" dirty="0"/>
          </a:p>
        </p:txBody>
      </p:sp>
    </p:spTree>
    <p:extLst>
      <p:ext uri="{BB962C8B-B14F-4D97-AF65-F5344CB8AC3E}">
        <p14:creationId xmlns:p14="http://schemas.microsoft.com/office/powerpoint/2010/main" val="3839898362"/>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smtClean="0"/>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76D0534-BB92-D249-82B9-49A38E7BB51A}" type="datetime1">
              <a:rPr lang="en-US" smtClean="0"/>
              <a:t>12/26/2019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32673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3922B72-5EFB-2B4D-BBDF-916337A53DC6}" type="datetime1">
              <a:rPr lang="en-US" smtClean="0"/>
              <a:t>12/26/2019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16891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6B05E1-C71E-544E-9F74-844878BC4783}" type="datetime1">
              <a:rPr lang="en-US" smtClean="0"/>
              <a:t>12/26/2019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76527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EE8AFE-A49F-3347-91BC-9E8CE1BCC4B4}" type="datetime1">
              <a:rPr lang="en-US" smtClean="0"/>
              <a:t>12/26/2019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05088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smtClean="0"/>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5EA109CB-DDDB-7949-A85C-355CAB3D7576}" type="datetime1">
              <a:rPr lang="en-US" smtClean="0"/>
              <a:t>12/26/2019</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8566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7E56BB9-C860-D945-A0DA-AC84E1154E6B}" type="datetime1">
              <a:rPr lang="en-US" smtClean="0"/>
              <a:t>12/26/2019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288177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5C5F966-147F-B24F-8855-ADF4B9638779}" type="datetime1">
              <a:rPr lang="en-US" smtClean="0"/>
              <a:t>12/26/2019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626864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32BB21E-6508-274A-8215-090AB0A8BFD7}" type="datetime1">
              <a:rPr lang="en-US" smtClean="0"/>
              <a:t>12/26/2019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81467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5E3B75-9C36-5140-9B2C-4AB02DB5CE55}" type="datetime1">
              <a:rPr lang="en-US" smtClean="0"/>
              <a:t>12/26/2019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27767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7E5107-D26A-8749-91B4-BDF6C1B6361A}" type="datetime1">
              <a:rPr lang="en-US" smtClean="0"/>
              <a:t>12/26/2019</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211674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CC6945-859D-154B-9E61-3980F2B5BC84}" type="datetime1">
              <a:rPr lang="en-US" smtClean="0"/>
              <a:t>12/26/2019</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13728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3E2B6D2D-DD65-7542-B616-C09BD0686257}" type="datetime1">
              <a:rPr lang="en-US" smtClean="0"/>
              <a:t>12/26/2019</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075904696"/>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2.wdp"/><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city-data.com/nbmaps/neigh-Houston-Texas.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Lettuce">
            <a:extLst>
              <a:ext uri="{FF2B5EF4-FFF2-40B4-BE49-F238E27FC236}">
                <a16:creationId xmlns:a16="http://schemas.microsoft.com/office/drawing/2014/main" xmlns="" id="{E993FA7A-9A61-804B-A5E4-16683DB6CC47}"/>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10"/>
            <a:ext cx="12191980" cy="6857989"/>
          </a:xfrm>
          <a:prstGeom prst="rect">
            <a:avLst/>
          </a:prstGeom>
        </p:spPr>
      </p:pic>
      <p:sp>
        <p:nvSpPr>
          <p:cNvPr id="46" name="Rectangle 37">
            <a:extLst>
              <a:ext uri="{FF2B5EF4-FFF2-40B4-BE49-F238E27FC236}">
                <a16:creationId xmlns:a16="http://schemas.microsoft.com/office/drawing/2014/main" xmlns="" id="{F79FF99C-BAA9-404F-9C96-6DD456B4F79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6857999"/>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39">
            <a:extLst>
              <a:ext uri="{FF2B5EF4-FFF2-40B4-BE49-F238E27FC236}">
                <a16:creationId xmlns:a16="http://schemas.microsoft.com/office/drawing/2014/main" xmlns="" id="{49C44AFD-C72D-4D9C-84C6-73E615CED88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24" y="0"/>
            <a:ext cx="12188952" cy="6858000"/>
          </a:xfrm>
          <a:prstGeom prst="rect">
            <a:avLst/>
          </a:prstGeom>
          <a:blipFill dpi="0" rotWithShape="1">
            <a:blip r:embed="rId4">
              <a:alphaModFix amt="30000"/>
              <a:duotone>
                <a:prstClr val="black"/>
                <a:schemeClr val="accent1">
                  <a:tint val="45000"/>
                  <a:satMod val="400000"/>
                </a:schemeClr>
              </a:duotone>
              <a:extLst>
                <a:ext uri="{BEBA8EAE-BF5A-486C-A8C5-ECC9F3942E4B}">
                  <a14:imgProps xmlns:a14="http://schemas.microsoft.com/office/drawing/2010/main">
                    <a14:imgLayer r:embed="rId5">
                      <a14:imgEffect>
                        <a14:sharpenSoften amount="61000"/>
                      </a14:imgEffect>
                      <a14:imgEffect>
                        <a14:brightnessContrast bright="-25000" contrast="20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8" name="Group 41">
            <a:extLst>
              <a:ext uri="{FF2B5EF4-FFF2-40B4-BE49-F238E27FC236}">
                <a16:creationId xmlns:a16="http://schemas.microsoft.com/office/drawing/2014/main" xmlns="" id="{1D25B14F-36E0-41E8-956F-CABEF1ADD65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401725" y="6229681"/>
            <a:ext cx="457200" cy="457200"/>
            <a:chOff x="11361456" y="6195813"/>
            <a:chExt cx="548640" cy="548640"/>
          </a:xfrm>
        </p:grpSpPr>
        <p:sp>
          <p:nvSpPr>
            <p:cNvPr id="43" name="Oval 42">
              <a:extLst>
                <a:ext uri="{FF2B5EF4-FFF2-40B4-BE49-F238E27FC236}">
                  <a16:creationId xmlns:a16="http://schemas.microsoft.com/office/drawing/2014/main" xmlns="" id="{4AFB9EA5-DE4D-4E6B-A302-F55174E4B19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1361456" y="6195813"/>
              <a:ext cx="548640" cy="548640"/>
            </a:xfrm>
            <a:prstGeom prst="ellipse">
              <a:avLst/>
            </a:prstGeom>
            <a:blipFill dpi="0" rotWithShape="1">
              <a:blip r:embed="rId6">
                <a:duotone>
                  <a:schemeClr val="accent1">
                    <a:shade val="45000"/>
                    <a:satMod val="135000"/>
                  </a:schemeClr>
                  <a:prstClr val="white"/>
                </a:duotone>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44" name="Oval 43">
              <a:extLst>
                <a:ext uri="{FF2B5EF4-FFF2-40B4-BE49-F238E27FC236}">
                  <a16:creationId xmlns:a16="http://schemas.microsoft.com/office/drawing/2014/main" xmlns="" id="{E44092F4-4D9B-4D0A-8832-C29E786F8F0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3" name="Slide Number Placeholder 2">
            <a:extLst>
              <a:ext uri="{FF2B5EF4-FFF2-40B4-BE49-F238E27FC236}">
                <a16:creationId xmlns:a16="http://schemas.microsoft.com/office/drawing/2014/main" xmlns="" id="{77FF10F5-F7BB-EA4C-BFFD-8D8D77D54FF1}"/>
              </a:ext>
            </a:extLst>
          </p:cNvPr>
          <p:cNvSpPr>
            <a:spLocks noGrp="1"/>
          </p:cNvSpPr>
          <p:nvPr>
            <p:ph type="sldNum" sz="quarter" idx="12"/>
          </p:nvPr>
        </p:nvSpPr>
        <p:spPr>
          <a:xfrm>
            <a:off x="11311128" y="6272784"/>
            <a:ext cx="640080" cy="365125"/>
          </a:xfrm>
        </p:spPr>
        <p:txBody>
          <a:bodyPr>
            <a:normAutofit/>
          </a:bodyPr>
          <a:lstStyle/>
          <a:p>
            <a:pPr>
              <a:spcAft>
                <a:spcPts val="600"/>
              </a:spcAft>
            </a:pPr>
            <a:fld id="{4FAB73BC-B049-4115-A692-8D63A059BFB8}" type="slidenum">
              <a:rPr lang="en-US" smtClean="0"/>
              <a:pPr>
                <a:spcAft>
                  <a:spcPts val="600"/>
                </a:spcAft>
              </a:pPr>
              <a:t>1</a:t>
            </a:fld>
            <a:endParaRPr lang="en-US" dirty="0"/>
          </a:p>
        </p:txBody>
      </p:sp>
      <p:sp>
        <p:nvSpPr>
          <p:cNvPr id="13" name="Title 1">
            <a:extLst>
              <a:ext uri="{FF2B5EF4-FFF2-40B4-BE49-F238E27FC236}">
                <a16:creationId xmlns:a16="http://schemas.microsoft.com/office/drawing/2014/main" xmlns="" id="{A5C93519-6B29-1346-9FCB-0835B80531A4}"/>
              </a:ext>
            </a:extLst>
          </p:cNvPr>
          <p:cNvSpPr txBox="1">
            <a:spLocks/>
          </p:cNvSpPr>
          <p:nvPr/>
        </p:nvSpPr>
        <p:spPr>
          <a:xfrm>
            <a:off x="716756" y="1914968"/>
            <a:ext cx="10480638" cy="198301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400" kern="1200" cap="all" baseline="0">
                <a:blipFill>
                  <a:blip r:embed="rId7">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dirty="0" smtClean="0">
                <a:solidFill>
                  <a:srgbClr val="FFFFFF"/>
                </a:solidFill>
              </a:rPr>
              <a:t>Battle of Neighborhoods – Food Truck Edition </a:t>
            </a:r>
            <a:endParaRPr lang="en-US" dirty="0">
              <a:solidFill>
                <a:srgbClr val="FFFFFF"/>
              </a:solidFill>
            </a:endParaRPr>
          </a:p>
        </p:txBody>
      </p:sp>
      <p:sp>
        <p:nvSpPr>
          <p:cNvPr id="6" name="TextBox 5"/>
          <p:cNvSpPr txBox="1"/>
          <p:nvPr/>
        </p:nvSpPr>
        <p:spPr>
          <a:xfrm>
            <a:off x="7946386" y="5019991"/>
            <a:ext cx="3110390" cy="646331"/>
          </a:xfrm>
          <a:prstGeom prst="rect">
            <a:avLst/>
          </a:prstGeom>
          <a:noFill/>
        </p:spPr>
        <p:txBody>
          <a:bodyPr wrap="square" rtlCol="0">
            <a:spAutoFit/>
          </a:bodyPr>
          <a:lstStyle/>
          <a:p>
            <a:r>
              <a:rPr lang="en-US" dirty="0" smtClean="0"/>
              <a:t>Applied Capstone Project </a:t>
            </a:r>
          </a:p>
          <a:p>
            <a:r>
              <a:rPr lang="en-US" dirty="0"/>
              <a:t>-</a:t>
            </a:r>
            <a:r>
              <a:rPr lang="en-US" dirty="0" smtClean="0"/>
              <a:t>Varun Duvalla</a:t>
            </a:r>
            <a:endParaRPr lang="en-US" dirty="0"/>
          </a:p>
        </p:txBody>
      </p:sp>
    </p:spTree>
    <p:extLst>
      <p:ext uri="{BB962C8B-B14F-4D97-AF65-F5344CB8AC3E}">
        <p14:creationId xmlns:p14="http://schemas.microsoft.com/office/powerpoint/2010/main" val="131581336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877443"/>
          </a:xfrm>
        </p:spPr>
        <p:txBody>
          <a:bodyPr/>
          <a:lstStyle/>
          <a:p>
            <a:r>
              <a:rPr lang="en-US" dirty="0" smtClean="0"/>
              <a:t>Conclusion</a:t>
            </a:r>
            <a:endParaRPr lang="en-US" dirty="0"/>
          </a:p>
        </p:txBody>
      </p:sp>
      <p:sp>
        <p:nvSpPr>
          <p:cNvPr id="3" name="Content Placeholder 2"/>
          <p:cNvSpPr>
            <a:spLocks noGrp="1"/>
          </p:cNvSpPr>
          <p:nvPr>
            <p:ph idx="1"/>
          </p:nvPr>
        </p:nvSpPr>
        <p:spPr>
          <a:xfrm>
            <a:off x="1069848" y="1362075"/>
            <a:ext cx="10058400" cy="4810125"/>
          </a:xfrm>
        </p:spPr>
        <p:txBody>
          <a:bodyPr>
            <a:normAutofit lnSpcReduction="10000"/>
          </a:bodyPr>
          <a:lstStyle/>
          <a:p>
            <a:r>
              <a:rPr lang="en-US" dirty="0"/>
              <a:t>Based on our analysis the client should start their food truck business in the following three neighborhoods,</a:t>
            </a:r>
          </a:p>
          <a:p>
            <a:pPr lvl="1"/>
            <a:r>
              <a:rPr lang="en-US" dirty="0"/>
              <a:t>Memorial</a:t>
            </a:r>
          </a:p>
          <a:p>
            <a:pPr lvl="1"/>
            <a:r>
              <a:rPr lang="en-US" dirty="0"/>
              <a:t>Third Ward</a:t>
            </a:r>
          </a:p>
          <a:p>
            <a:pPr lvl="1"/>
            <a:r>
              <a:rPr lang="en-US" dirty="0"/>
              <a:t>Medical </a:t>
            </a:r>
            <a:r>
              <a:rPr lang="en-US" dirty="0" smtClean="0"/>
              <a:t>Center</a:t>
            </a:r>
            <a:endParaRPr lang="en-US" dirty="0"/>
          </a:p>
          <a:p>
            <a:r>
              <a:rPr lang="en-US" dirty="0"/>
              <a:t>Upon further analysis, the client can also do business in the next three neighborhoods,</a:t>
            </a:r>
          </a:p>
          <a:p>
            <a:pPr lvl="1"/>
            <a:r>
              <a:rPr lang="en-US" dirty="0"/>
              <a:t>Wayside</a:t>
            </a:r>
          </a:p>
          <a:p>
            <a:pPr lvl="1"/>
            <a:r>
              <a:rPr lang="en-US" dirty="0"/>
              <a:t>Museum District</a:t>
            </a:r>
          </a:p>
          <a:p>
            <a:pPr lvl="1"/>
            <a:r>
              <a:rPr lang="en-US" dirty="0" err="1"/>
              <a:t>Pembertown</a:t>
            </a:r>
            <a:endParaRPr lang="en-US" dirty="0"/>
          </a:p>
          <a:p>
            <a:pPr lvl="0"/>
            <a:r>
              <a:rPr lang="en-US" dirty="0"/>
              <a:t>Limitations,</a:t>
            </a:r>
          </a:p>
          <a:p>
            <a:pPr lvl="1"/>
            <a:r>
              <a:rPr lang="en-US" dirty="0" err="1"/>
              <a:t>Geopy</a:t>
            </a:r>
            <a:r>
              <a:rPr lang="en-US" dirty="0"/>
              <a:t> could not yield the results for all the super neighborhoods in Houston which were excluded from the data and few of the other neighborhoods have the same co-ordinates which could mean that the neighborhoods are close to each other or the </a:t>
            </a:r>
            <a:r>
              <a:rPr lang="en-US" dirty="0" err="1"/>
              <a:t>Geopy</a:t>
            </a:r>
            <a:r>
              <a:rPr lang="en-US" dirty="0"/>
              <a:t> is producing faulty co-ordinates</a:t>
            </a:r>
          </a:p>
          <a:p>
            <a:pPr lvl="1"/>
            <a:r>
              <a:rPr lang="en-US" dirty="0"/>
              <a:t>Accuracy of venues purely depends on Foursquare</a:t>
            </a:r>
          </a:p>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10</a:t>
            </a:fld>
            <a:endParaRPr lang="en-US" dirty="0"/>
          </a:p>
        </p:txBody>
      </p:sp>
    </p:spTree>
    <p:extLst>
      <p:ext uri="{BB962C8B-B14F-4D97-AF65-F5344CB8AC3E}">
        <p14:creationId xmlns:p14="http://schemas.microsoft.com/office/powerpoint/2010/main" val="2299829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F6D5E8-15CF-4755-910B-1B5A1E777357}"/>
              </a:ext>
            </a:extLst>
          </p:cNvPr>
          <p:cNvSpPr>
            <a:spLocks noGrp="1"/>
          </p:cNvSpPr>
          <p:nvPr>
            <p:ph type="title"/>
          </p:nvPr>
        </p:nvSpPr>
        <p:spPr>
          <a:xfrm>
            <a:off x="1069848" y="484632"/>
            <a:ext cx="10058400" cy="858976"/>
          </a:xfrm>
        </p:spPr>
        <p:txBody>
          <a:bodyPr>
            <a:normAutofit/>
          </a:bodyPr>
          <a:lstStyle/>
          <a:p>
            <a:r>
              <a:rPr lang="en-US" dirty="0" smtClean="0"/>
              <a:t>problem</a:t>
            </a:r>
            <a:endParaRPr lang="en-US" dirty="0"/>
          </a:p>
        </p:txBody>
      </p:sp>
      <p:sp>
        <p:nvSpPr>
          <p:cNvPr id="3" name="Slide Number Placeholder 2">
            <a:extLst>
              <a:ext uri="{FF2B5EF4-FFF2-40B4-BE49-F238E27FC236}">
                <a16:creationId xmlns:a16="http://schemas.microsoft.com/office/drawing/2014/main" xmlns="" id="{9B12268D-E54B-4D47-B9B1-5A86B64C66E2}"/>
              </a:ext>
            </a:extLst>
          </p:cNvPr>
          <p:cNvSpPr>
            <a:spLocks noGrp="1"/>
          </p:cNvSpPr>
          <p:nvPr>
            <p:ph type="sldNum" sz="quarter" idx="12"/>
          </p:nvPr>
        </p:nvSpPr>
        <p:spPr>
          <a:xfrm>
            <a:off x="11311128" y="6272784"/>
            <a:ext cx="640080" cy="365125"/>
          </a:xfrm>
        </p:spPr>
        <p:txBody>
          <a:bodyPr>
            <a:normAutofit/>
          </a:bodyPr>
          <a:lstStyle/>
          <a:p>
            <a:pPr>
              <a:spcAft>
                <a:spcPts val="600"/>
              </a:spcAft>
            </a:pPr>
            <a:fld id="{4FAB73BC-B049-4115-A692-8D63A059BFB8}" type="slidenum">
              <a:rPr lang="en-US" smtClean="0"/>
              <a:pPr>
                <a:spcAft>
                  <a:spcPts val="600"/>
                </a:spcAft>
              </a:pPr>
              <a:t>2</a:t>
            </a:fld>
            <a:endParaRPr lang="en-US" dirty="0"/>
          </a:p>
        </p:txBody>
      </p:sp>
      <p:sp>
        <p:nvSpPr>
          <p:cNvPr id="4" name="Content Placeholder 3"/>
          <p:cNvSpPr>
            <a:spLocks noGrp="1"/>
          </p:cNvSpPr>
          <p:nvPr>
            <p:ph idx="1"/>
          </p:nvPr>
        </p:nvSpPr>
        <p:spPr>
          <a:xfrm>
            <a:off x="1069848" y="1614196"/>
            <a:ext cx="10058400" cy="4558004"/>
          </a:xfrm>
        </p:spPr>
        <p:txBody>
          <a:bodyPr/>
          <a:lstStyle/>
          <a:p>
            <a:r>
              <a:rPr lang="en-US" dirty="0" smtClean="0"/>
              <a:t>Suggest top three neighborhoods to kick start a middle eastern cuisine food truck business </a:t>
            </a:r>
          </a:p>
          <a:p>
            <a:r>
              <a:rPr lang="en-US" dirty="0" smtClean="0"/>
              <a:t>Target customers </a:t>
            </a:r>
          </a:p>
          <a:p>
            <a:pPr lvl="1"/>
            <a:r>
              <a:rPr lang="en-US" dirty="0" smtClean="0"/>
              <a:t>Schools</a:t>
            </a:r>
          </a:p>
          <a:p>
            <a:pPr lvl="1"/>
            <a:r>
              <a:rPr lang="en-US" dirty="0" smtClean="0"/>
              <a:t>Universities</a:t>
            </a:r>
          </a:p>
          <a:p>
            <a:pPr lvl="1"/>
            <a:r>
              <a:rPr lang="en-US" dirty="0" smtClean="0"/>
              <a:t>Offices</a:t>
            </a:r>
          </a:p>
          <a:p>
            <a:pPr lvl="1"/>
            <a:r>
              <a:rPr lang="en-US" dirty="0" smtClean="0"/>
              <a:t>Shopping Malls</a:t>
            </a:r>
          </a:p>
          <a:p>
            <a:r>
              <a:rPr lang="en-US" dirty="0" smtClean="0"/>
              <a:t>Try to avoid the concurrences of other food trucks from other competitors</a:t>
            </a:r>
            <a:endParaRPr lang="en-US" dirty="0"/>
          </a:p>
        </p:txBody>
      </p:sp>
    </p:spTree>
    <p:extLst>
      <p:ext uri="{BB962C8B-B14F-4D97-AF65-F5344CB8AC3E}">
        <p14:creationId xmlns:p14="http://schemas.microsoft.com/office/powerpoint/2010/main" val="1463734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F6D5E8-15CF-4755-910B-1B5A1E777357}"/>
              </a:ext>
            </a:extLst>
          </p:cNvPr>
          <p:cNvSpPr>
            <a:spLocks noGrp="1"/>
          </p:cNvSpPr>
          <p:nvPr>
            <p:ph type="title"/>
          </p:nvPr>
        </p:nvSpPr>
        <p:spPr>
          <a:xfrm>
            <a:off x="1069848" y="484632"/>
            <a:ext cx="10058400" cy="858976"/>
          </a:xfrm>
        </p:spPr>
        <p:txBody>
          <a:bodyPr>
            <a:normAutofit/>
          </a:bodyPr>
          <a:lstStyle/>
          <a:p>
            <a:r>
              <a:rPr lang="en-US" dirty="0" smtClean="0"/>
              <a:t>Data acquisition and cleaning</a:t>
            </a:r>
            <a:endParaRPr lang="en-US" dirty="0"/>
          </a:p>
        </p:txBody>
      </p:sp>
      <p:sp>
        <p:nvSpPr>
          <p:cNvPr id="3" name="Slide Number Placeholder 2">
            <a:extLst>
              <a:ext uri="{FF2B5EF4-FFF2-40B4-BE49-F238E27FC236}">
                <a16:creationId xmlns:a16="http://schemas.microsoft.com/office/drawing/2014/main" xmlns="" id="{9B12268D-E54B-4D47-B9B1-5A86B64C66E2}"/>
              </a:ext>
            </a:extLst>
          </p:cNvPr>
          <p:cNvSpPr>
            <a:spLocks noGrp="1"/>
          </p:cNvSpPr>
          <p:nvPr>
            <p:ph type="sldNum" sz="quarter" idx="12"/>
          </p:nvPr>
        </p:nvSpPr>
        <p:spPr>
          <a:xfrm>
            <a:off x="11311128" y="6272784"/>
            <a:ext cx="640080" cy="365125"/>
          </a:xfrm>
        </p:spPr>
        <p:txBody>
          <a:bodyPr>
            <a:normAutofit/>
          </a:bodyPr>
          <a:lstStyle/>
          <a:p>
            <a:pPr>
              <a:spcAft>
                <a:spcPts val="600"/>
              </a:spcAft>
            </a:pPr>
            <a:fld id="{4FAB73BC-B049-4115-A692-8D63A059BFB8}" type="slidenum">
              <a:rPr lang="en-US" smtClean="0"/>
              <a:pPr>
                <a:spcAft>
                  <a:spcPts val="600"/>
                </a:spcAft>
              </a:pPr>
              <a:t>3</a:t>
            </a:fld>
            <a:endParaRPr lang="en-US" dirty="0"/>
          </a:p>
        </p:txBody>
      </p:sp>
      <p:sp>
        <p:nvSpPr>
          <p:cNvPr id="4" name="Content Placeholder 3"/>
          <p:cNvSpPr>
            <a:spLocks noGrp="1"/>
          </p:cNvSpPr>
          <p:nvPr>
            <p:ph idx="1"/>
          </p:nvPr>
        </p:nvSpPr>
        <p:spPr>
          <a:xfrm>
            <a:off x="1069848" y="1614196"/>
            <a:ext cx="10058400" cy="4558004"/>
          </a:xfrm>
        </p:spPr>
        <p:txBody>
          <a:bodyPr>
            <a:normAutofit/>
          </a:bodyPr>
          <a:lstStyle/>
          <a:p>
            <a:r>
              <a:rPr lang="en-US" dirty="0" smtClean="0"/>
              <a:t>Sources:</a:t>
            </a:r>
          </a:p>
          <a:p>
            <a:pPr lvl="1"/>
            <a:r>
              <a:rPr lang="en-US" dirty="0" smtClean="0">
                <a:hlinkClick r:id="rId3"/>
              </a:rPr>
              <a:t>http</a:t>
            </a:r>
            <a:r>
              <a:rPr lang="en-US" dirty="0">
                <a:hlinkClick r:id="rId3"/>
              </a:rPr>
              <a:t>://</a:t>
            </a:r>
            <a:r>
              <a:rPr lang="en-US" dirty="0" smtClean="0">
                <a:hlinkClick r:id="rId3"/>
              </a:rPr>
              <a:t>www.city-data.com/nbmaps/neigh-Houston-Texas.html</a:t>
            </a:r>
            <a:endParaRPr lang="en-US" dirty="0" smtClean="0"/>
          </a:p>
          <a:p>
            <a:pPr lvl="1"/>
            <a:r>
              <a:rPr lang="en-US" dirty="0" smtClean="0"/>
              <a:t>Foursquare data to find popular venues </a:t>
            </a:r>
          </a:p>
          <a:p>
            <a:r>
              <a:rPr lang="en-US" dirty="0"/>
              <a:t>How will the data be used to answer the business needs?</a:t>
            </a:r>
          </a:p>
          <a:p>
            <a:pPr lvl="1"/>
            <a:r>
              <a:rPr lang="en-US" dirty="0"/>
              <a:t>The data mentioned above will be used to explore and target locations across different venues present in the neighborhoods. </a:t>
            </a:r>
          </a:p>
          <a:p>
            <a:pPr lvl="2"/>
            <a:r>
              <a:rPr lang="en-US" dirty="0"/>
              <a:t>1. Use Foursquare and </a:t>
            </a:r>
            <a:r>
              <a:rPr lang="en-US" dirty="0" err="1"/>
              <a:t>geopy</a:t>
            </a:r>
            <a:r>
              <a:rPr lang="en-US" dirty="0"/>
              <a:t> data to map top venues for the super neighborhoods of Houston and cluster them in groups</a:t>
            </a:r>
          </a:p>
          <a:p>
            <a:pPr lvl="2"/>
            <a:r>
              <a:rPr lang="en-US" dirty="0"/>
              <a:t>2. City-Data to get the neighborhoods information</a:t>
            </a:r>
          </a:p>
          <a:p>
            <a:pPr lvl="2"/>
            <a:r>
              <a:rPr lang="en-US" dirty="0"/>
              <a:t>3. Additional data will be added from open data sources if available in the future if the data is </a:t>
            </a:r>
            <a:r>
              <a:rPr lang="en-US" dirty="0" smtClean="0"/>
              <a:t>insufficient</a:t>
            </a:r>
          </a:p>
          <a:p>
            <a:r>
              <a:rPr lang="en-US" dirty="0" smtClean="0"/>
              <a:t>Cleaned data consists of 85 neighborhoods along with their latitude and longitude</a:t>
            </a:r>
            <a:endParaRPr lang="en-US" dirty="0"/>
          </a:p>
        </p:txBody>
      </p:sp>
    </p:spTree>
    <p:extLst>
      <p:ext uri="{BB962C8B-B14F-4D97-AF65-F5344CB8AC3E}">
        <p14:creationId xmlns:p14="http://schemas.microsoft.com/office/powerpoint/2010/main" val="3642638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9B12268D-E54B-4D47-B9B1-5A86B64C66E2}"/>
              </a:ext>
            </a:extLst>
          </p:cNvPr>
          <p:cNvSpPr>
            <a:spLocks noGrp="1"/>
          </p:cNvSpPr>
          <p:nvPr>
            <p:ph type="sldNum" sz="quarter" idx="12"/>
          </p:nvPr>
        </p:nvSpPr>
        <p:spPr>
          <a:xfrm>
            <a:off x="11311128" y="6272784"/>
            <a:ext cx="640080" cy="365125"/>
          </a:xfrm>
        </p:spPr>
        <p:txBody>
          <a:bodyPr>
            <a:normAutofit/>
          </a:bodyPr>
          <a:lstStyle/>
          <a:p>
            <a:pPr>
              <a:spcAft>
                <a:spcPts val="600"/>
              </a:spcAft>
            </a:pPr>
            <a:fld id="{4FAB73BC-B049-4115-A692-8D63A059BFB8}" type="slidenum">
              <a:rPr lang="en-US" smtClean="0"/>
              <a:pPr>
                <a:spcAft>
                  <a:spcPts val="600"/>
                </a:spcAft>
              </a:pPr>
              <a:t>4</a:t>
            </a:fld>
            <a:endParaRPr lang="en-US" dirty="0"/>
          </a:p>
        </p:txBody>
      </p:sp>
      <p:sp>
        <p:nvSpPr>
          <p:cNvPr id="4" name="Content Placeholder 3"/>
          <p:cNvSpPr>
            <a:spLocks noGrp="1"/>
          </p:cNvSpPr>
          <p:nvPr>
            <p:ph idx="1"/>
          </p:nvPr>
        </p:nvSpPr>
        <p:spPr>
          <a:xfrm>
            <a:off x="4133850" y="5162550"/>
            <a:ext cx="4848225" cy="457200"/>
          </a:xfrm>
        </p:spPr>
        <p:txBody>
          <a:bodyPr>
            <a:normAutofit/>
          </a:bodyPr>
          <a:lstStyle/>
          <a:p>
            <a:pPr marL="0" indent="0">
              <a:buNone/>
            </a:pPr>
            <a:r>
              <a:rPr lang="en-US" sz="1800" dirty="0"/>
              <a:t>Map of Houston’s Super Neighborhoods</a:t>
            </a:r>
            <a:endParaRPr lang="en-US" sz="1800" dirty="0" smtClean="0"/>
          </a:p>
        </p:txBody>
      </p:sp>
      <p:pic>
        <p:nvPicPr>
          <p:cNvPr id="6" name="Picture 5"/>
          <p:cNvPicPr/>
          <p:nvPr/>
        </p:nvPicPr>
        <p:blipFill>
          <a:blip r:embed="rId3"/>
          <a:stretch>
            <a:fillRect/>
          </a:stretch>
        </p:blipFill>
        <p:spPr>
          <a:xfrm>
            <a:off x="1847849" y="681037"/>
            <a:ext cx="8772525" cy="4481513"/>
          </a:xfrm>
          <a:prstGeom prst="rect">
            <a:avLst/>
          </a:prstGeom>
        </p:spPr>
      </p:pic>
    </p:spTree>
    <p:extLst>
      <p:ext uri="{BB962C8B-B14F-4D97-AF65-F5344CB8AC3E}">
        <p14:creationId xmlns:p14="http://schemas.microsoft.com/office/powerpoint/2010/main" val="21679586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F6D5E8-15CF-4755-910B-1B5A1E777357}"/>
              </a:ext>
            </a:extLst>
          </p:cNvPr>
          <p:cNvSpPr>
            <a:spLocks noGrp="1"/>
          </p:cNvSpPr>
          <p:nvPr>
            <p:ph type="title"/>
          </p:nvPr>
        </p:nvSpPr>
        <p:spPr>
          <a:xfrm>
            <a:off x="1069848" y="484632"/>
            <a:ext cx="10058400" cy="858976"/>
          </a:xfrm>
        </p:spPr>
        <p:txBody>
          <a:bodyPr>
            <a:normAutofit/>
          </a:bodyPr>
          <a:lstStyle/>
          <a:p>
            <a:r>
              <a:rPr lang="en-US" dirty="0" err="1" smtClean="0"/>
              <a:t>MEthodology</a:t>
            </a:r>
            <a:endParaRPr lang="en-US" dirty="0"/>
          </a:p>
        </p:txBody>
      </p:sp>
      <p:sp>
        <p:nvSpPr>
          <p:cNvPr id="3" name="Slide Number Placeholder 2">
            <a:extLst>
              <a:ext uri="{FF2B5EF4-FFF2-40B4-BE49-F238E27FC236}">
                <a16:creationId xmlns:a16="http://schemas.microsoft.com/office/drawing/2014/main" xmlns="" id="{9B12268D-E54B-4D47-B9B1-5A86B64C66E2}"/>
              </a:ext>
            </a:extLst>
          </p:cNvPr>
          <p:cNvSpPr>
            <a:spLocks noGrp="1"/>
          </p:cNvSpPr>
          <p:nvPr>
            <p:ph type="sldNum" sz="quarter" idx="12"/>
          </p:nvPr>
        </p:nvSpPr>
        <p:spPr>
          <a:xfrm>
            <a:off x="11311128" y="6272784"/>
            <a:ext cx="640080" cy="365125"/>
          </a:xfrm>
        </p:spPr>
        <p:txBody>
          <a:bodyPr>
            <a:normAutofit/>
          </a:bodyPr>
          <a:lstStyle/>
          <a:p>
            <a:pPr>
              <a:spcAft>
                <a:spcPts val="600"/>
              </a:spcAft>
            </a:pPr>
            <a:fld id="{4FAB73BC-B049-4115-A692-8D63A059BFB8}" type="slidenum">
              <a:rPr lang="en-US" smtClean="0"/>
              <a:pPr>
                <a:spcAft>
                  <a:spcPts val="600"/>
                </a:spcAft>
              </a:pPr>
              <a:t>5</a:t>
            </a:fld>
            <a:endParaRPr lang="en-US" dirty="0"/>
          </a:p>
        </p:txBody>
      </p:sp>
      <p:sp>
        <p:nvSpPr>
          <p:cNvPr id="4" name="Content Placeholder 3"/>
          <p:cNvSpPr>
            <a:spLocks noGrp="1"/>
          </p:cNvSpPr>
          <p:nvPr>
            <p:ph idx="1"/>
          </p:nvPr>
        </p:nvSpPr>
        <p:spPr>
          <a:xfrm>
            <a:off x="1069848" y="1614196"/>
            <a:ext cx="10058400" cy="4558004"/>
          </a:xfrm>
        </p:spPr>
        <p:txBody>
          <a:bodyPr>
            <a:normAutofit/>
          </a:bodyPr>
          <a:lstStyle/>
          <a:p>
            <a:r>
              <a:rPr lang="en-US" dirty="0" smtClean="0"/>
              <a:t>Map venue categories Food Trucks, Schools, Universities, Offices, and Shopping Malls</a:t>
            </a:r>
          </a:p>
          <a:p>
            <a:r>
              <a:rPr lang="en-US" dirty="0" smtClean="0"/>
              <a:t>Assign each venue category weights and calculate a weighted score by creating a matrix</a:t>
            </a:r>
          </a:p>
          <a:p>
            <a:r>
              <a:rPr lang="en-US" dirty="0" smtClean="0"/>
              <a:t>Sort it by descending having the highest score at the top</a:t>
            </a:r>
            <a:endParaRPr lang="en-US" dirty="0"/>
          </a:p>
        </p:txBody>
      </p:sp>
    </p:spTree>
    <p:extLst>
      <p:ext uri="{BB962C8B-B14F-4D97-AF65-F5344CB8AC3E}">
        <p14:creationId xmlns:p14="http://schemas.microsoft.com/office/powerpoint/2010/main" val="2177111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F6D5E8-15CF-4755-910B-1B5A1E777357}"/>
              </a:ext>
            </a:extLst>
          </p:cNvPr>
          <p:cNvSpPr>
            <a:spLocks noGrp="1"/>
          </p:cNvSpPr>
          <p:nvPr>
            <p:ph type="title"/>
          </p:nvPr>
        </p:nvSpPr>
        <p:spPr>
          <a:xfrm>
            <a:off x="1069848" y="484632"/>
            <a:ext cx="10058400" cy="858976"/>
          </a:xfrm>
        </p:spPr>
        <p:txBody>
          <a:bodyPr>
            <a:normAutofit/>
          </a:bodyPr>
          <a:lstStyle/>
          <a:p>
            <a:r>
              <a:rPr lang="en-US" dirty="0" smtClean="0"/>
              <a:t>Food truck per each neighborhood</a:t>
            </a:r>
            <a:endParaRPr lang="en-US" dirty="0"/>
          </a:p>
        </p:txBody>
      </p:sp>
      <p:sp>
        <p:nvSpPr>
          <p:cNvPr id="3" name="Slide Number Placeholder 2">
            <a:extLst>
              <a:ext uri="{FF2B5EF4-FFF2-40B4-BE49-F238E27FC236}">
                <a16:creationId xmlns:a16="http://schemas.microsoft.com/office/drawing/2014/main" xmlns="" id="{9B12268D-E54B-4D47-B9B1-5A86B64C66E2}"/>
              </a:ext>
            </a:extLst>
          </p:cNvPr>
          <p:cNvSpPr>
            <a:spLocks noGrp="1"/>
          </p:cNvSpPr>
          <p:nvPr>
            <p:ph type="sldNum" sz="quarter" idx="12"/>
          </p:nvPr>
        </p:nvSpPr>
        <p:spPr>
          <a:xfrm>
            <a:off x="11311128" y="6272784"/>
            <a:ext cx="640080" cy="365125"/>
          </a:xfrm>
        </p:spPr>
        <p:txBody>
          <a:bodyPr>
            <a:normAutofit/>
          </a:bodyPr>
          <a:lstStyle/>
          <a:p>
            <a:pPr>
              <a:spcAft>
                <a:spcPts val="600"/>
              </a:spcAft>
            </a:pPr>
            <a:fld id="{4FAB73BC-B049-4115-A692-8D63A059BFB8}" type="slidenum">
              <a:rPr lang="en-US" smtClean="0"/>
              <a:pPr>
                <a:spcAft>
                  <a:spcPts val="600"/>
                </a:spcAft>
              </a:pPr>
              <a:t>6</a:t>
            </a:fld>
            <a:endParaRPr lang="en-US" dirty="0"/>
          </a:p>
        </p:txBody>
      </p:sp>
      <p:pic>
        <p:nvPicPr>
          <p:cNvPr id="5" name="Picture 4"/>
          <p:cNvPicPr/>
          <p:nvPr/>
        </p:nvPicPr>
        <p:blipFill>
          <a:blip r:embed="rId3"/>
          <a:stretch>
            <a:fillRect/>
          </a:stretch>
        </p:blipFill>
        <p:spPr>
          <a:xfrm>
            <a:off x="5093208" y="1450657"/>
            <a:ext cx="6858000" cy="3956685"/>
          </a:xfrm>
          <a:prstGeom prst="rect">
            <a:avLst/>
          </a:prstGeom>
        </p:spPr>
      </p:pic>
      <p:sp>
        <p:nvSpPr>
          <p:cNvPr id="6" name="Content Placeholder 3"/>
          <p:cNvSpPr>
            <a:spLocks noGrp="1"/>
          </p:cNvSpPr>
          <p:nvPr>
            <p:ph idx="1"/>
          </p:nvPr>
        </p:nvSpPr>
        <p:spPr>
          <a:xfrm>
            <a:off x="1069848" y="1614196"/>
            <a:ext cx="3940302" cy="1919579"/>
          </a:xfrm>
        </p:spPr>
        <p:txBody>
          <a:bodyPr>
            <a:normAutofit/>
          </a:bodyPr>
          <a:lstStyle/>
          <a:p>
            <a:r>
              <a:rPr lang="en-US" dirty="0" smtClean="0"/>
              <a:t>Visually we show that the </a:t>
            </a:r>
            <a:r>
              <a:rPr lang="en-US" dirty="0"/>
              <a:t>count of food truck are high in the following neighborhoods,</a:t>
            </a:r>
          </a:p>
          <a:p>
            <a:pPr lvl="1"/>
            <a:r>
              <a:rPr lang="en-US" dirty="0" err="1"/>
              <a:t>Binz</a:t>
            </a:r>
            <a:endParaRPr lang="en-US" dirty="0"/>
          </a:p>
          <a:p>
            <a:pPr lvl="1"/>
            <a:r>
              <a:rPr lang="en-US" dirty="0"/>
              <a:t>Museum District</a:t>
            </a:r>
          </a:p>
          <a:p>
            <a:pPr lvl="1"/>
            <a:r>
              <a:rPr lang="en-US" dirty="0"/>
              <a:t>Medical Center</a:t>
            </a:r>
          </a:p>
        </p:txBody>
      </p:sp>
    </p:spTree>
    <p:extLst>
      <p:ext uri="{BB962C8B-B14F-4D97-AF65-F5344CB8AC3E}">
        <p14:creationId xmlns:p14="http://schemas.microsoft.com/office/powerpoint/2010/main" val="1137067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F6D5E8-15CF-4755-910B-1B5A1E777357}"/>
              </a:ext>
            </a:extLst>
          </p:cNvPr>
          <p:cNvSpPr>
            <a:spLocks noGrp="1"/>
          </p:cNvSpPr>
          <p:nvPr>
            <p:ph type="title"/>
          </p:nvPr>
        </p:nvSpPr>
        <p:spPr>
          <a:xfrm>
            <a:off x="1069848" y="484632"/>
            <a:ext cx="10058400" cy="646834"/>
          </a:xfrm>
        </p:spPr>
        <p:txBody>
          <a:bodyPr>
            <a:normAutofit fontScale="90000"/>
          </a:bodyPr>
          <a:lstStyle/>
          <a:p>
            <a:r>
              <a:rPr lang="en-US" dirty="0" smtClean="0"/>
              <a:t>Plotting Venue categories </a:t>
            </a:r>
            <a:endParaRPr lang="en-US" dirty="0"/>
          </a:p>
        </p:txBody>
      </p:sp>
      <p:sp>
        <p:nvSpPr>
          <p:cNvPr id="3" name="Slide Number Placeholder 2">
            <a:extLst>
              <a:ext uri="{FF2B5EF4-FFF2-40B4-BE49-F238E27FC236}">
                <a16:creationId xmlns:a16="http://schemas.microsoft.com/office/drawing/2014/main" xmlns="" id="{9B12268D-E54B-4D47-B9B1-5A86B64C66E2}"/>
              </a:ext>
            </a:extLst>
          </p:cNvPr>
          <p:cNvSpPr>
            <a:spLocks noGrp="1"/>
          </p:cNvSpPr>
          <p:nvPr>
            <p:ph type="sldNum" sz="quarter" idx="12"/>
          </p:nvPr>
        </p:nvSpPr>
        <p:spPr>
          <a:xfrm>
            <a:off x="11311128" y="6272784"/>
            <a:ext cx="640080" cy="365125"/>
          </a:xfrm>
        </p:spPr>
        <p:txBody>
          <a:bodyPr>
            <a:normAutofit/>
          </a:bodyPr>
          <a:lstStyle/>
          <a:p>
            <a:pPr>
              <a:spcAft>
                <a:spcPts val="600"/>
              </a:spcAft>
            </a:pPr>
            <a:fld id="{4FAB73BC-B049-4115-A692-8D63A059BFB8}" type="slidenum">
              <a:rPr lang="en-US" smtClean="0"/>
              <a:pPr>
                <a:spcAft>
                  <a:spcPts val="600"/>
                </a:spcAft>
              </a:pPr>
              <a:t>7</a:t>
            </a:fld>
            <a:endParaRPr lang="en-US" dirty="0"/>
          </a:p>
        </p:txBody>
      </p:sp>
      <p:pic>
        <p:nvPicPr>
          <p:cNvPr id="7" name="Picture 6"/>
          <p:cNvPicPr/>
          <p:nvPr/>
        </p:nvPicPr>
        <p:blipFill>
          <a:blip r:embed="rId3"/>
          <a:stretch>
            <a:fillRect/>
          </a:stretch>
        </p:blipFill>
        <p:spPr>
          <a:xfrm>
            <a:off x="1069848" y="1200733"/>
            <a:ext cx="3819525" cy="2272665"/>
          </a:xfrm>
          <a:prstGeom prst="rect">
            <a:avLst/>
          </a:prstGeom>
        </p:spPr>
      </p:pic>
      <p:pic>
        <p:nvPicPr>
          <p:cNvPr id="8" name="Picture 7"/>
          <p:cNvPicPr/>
          <p:nvPr/>
        </p:nvPicPr>
        <p:blipFill>
          <a:blip r:embed="rId4"/>
          <a:stretch>
            <a:fillRect/>
          </a:stretch>
        </p:blipFill>
        <p:spPr>
          <a:xfrm>
            <a:off x="6965823" y="1200732"/>
            <a:ext cx="3819526" cy="2272665"/>
          </a:xfrm>
          <a:prstGeom prst="rect">
            <a:avLst/>
          </a:prstGeom>
        </p:spPr>
      </p:pic>
      <p:pic>
        <p:nvPicPr>
          <p:cNvPr id="9" name="Picture 8"/>
          <p:cNvPicPr/>
          <p:nvPr/>
        </p:nvPicPr>
        <p:blipFill>
          <a:blip r:embed="rId5"/>
          <a:stretch>
            <a:fillRect/>
          </a:stretch>
        </p:blipFill>
        <p:spPr>
          <a:xfrm>
            <a:off x="1069847" y="3763126"/>
            <a:ext cx="3819525" cy="2291969"/>
          </a:xfrm>
          <a:prstGeom prst="rect">
            <a:avLst/>
          </a:prstGeom>
        </p:spPr>
      </p:pic>
      <p:pic>
        <p:nvPicPr>
          <p:cNvPr id="10" name="Picture 9"/>
          <p:cNvPicPr/>
          <p:nvPr/>
        </p:nvPicPr>
        <p:blipFill>
          <a:blip r:embed="rId6"/>
          <a:stretch>
            <a:fillRect/>
          </a:stretch>
        </p:blipFill>
        <p:spPr>
          <a:xfrm>
            <a:off x="6965823" y="3716391"/>
            <a:ext cx="3819526" cy="2291969"/>
          </a:xfrm>
          <a:prstGeom prst="rect">
            <a:avLst/>
          </a:prstGeom>
        </p:spPr>
      </p:pic>
      <p:sp>
        <p:nvSpPr>
          <p:cNvPr id="11" name="TextBox 10"/>
          <p:cNvSpPr txBox="1"/>
          <p:nvPr/>
        </p:nvSpPr>
        <p:spPr>
          <a:xfrm>
            <a:off x="1004697" y="3470170"/>
            <a:ext cx="3949826" cy="246221"/>
          </a:xfrm>
          <a:prstGeom prst="rect">
            <a:avLst/>
          </a:prstGeom>
          <a:noFill/>
        </p:spPr>
        <p:txBody>
          <a:bodyPr wrap="square" rtlCol="0">
            <a:spAutoFit/>
          </a:bodyPr>
          <a:lstStyle/>
          <a:p>
            <a:r>
              <a:rPr lang="en-US" sz="1000" dirty="0"/>
              <a:t>Map of Schools in the Houston </a:t>
            </a:r>
            <a:r>
              <a:rPr lang="en-US" sz="1000" dirty="0" smtClean="0"/>
              <a:t>Neighborhoods plotted in green</a:t>
            </a:r>
            <a:endParaRPr lang="en-US" sz="1000" dirty="0"/>
          </a:p>
        </p:txBody>
      </p:sp>
      <p:sp>
        <p:nvSpPr>
          <p:cNvPr id="12" name="TextBox 11"/>
          <p:cNvSpPr txBox="1"/>
          <p:nvPr/>
        </p:nvSpPr>
        <p:spPr>
          <a:xfrm>
            <a:off x="6900673" y="3473398"/>
            <a:ext cx="3949826" cy="246221"/>
          </a:xfrm>
          <a:prstGeom prst="rect">
            <a:avLst/>
          </a:prstGeom>
          <a:noFill/>
        </p:spPr>
        <p:txBody>
          <a:bodyPr wrap="square" rtlCol="0">
            <a:spAutoFit/>
          </a:bodyPr>
          <a:lstStyle/>
          <a:p>
            <a:r>
              <a:rPr lang="en-US" sz="1000" dirty="0"/>
              <a:t>Map </a:t>
            </a:r>
            <a:r>
              <a:rPr lang="en-US" sz="1000" dirty="0" smtClean="0"/>
              <a:t>of Universities in </a:t>
            </a:r>
            <a:r>
              <a:rPr lang="en-US" sz="1000" dirty="0"/>
              <a:t>the Houston </a:t>
            </a:r>
            <a:r>
              <a:rPr lang="en-US" sz="1000" dirty="0" smtClean="0"/>
              <a:t>Neighborhoods plotted in red</a:t>
            </a:r>
            <a:endParaRPr lang="en-US" sz="1000" dirty="0"/>
          </a:p>
        </p:txBody>
      </p:sp>
      <p:sp>
        <p:nvSpPr>
          <p:cNvPr id="13" name="TextBox 12"/>
          <p:cNvSpPr txBox="1"/>
          <p:nvPr/>
        </p:nvSpPr>
        <p:spPr>
          <a:xfrm>
            <a:off x="1069847" y="6100490"/>
            <a:ext cx="3949826" cy="246221"/>
          </a:xfrm>
          <a:prstGeom prst="rect">
            <a:avLst/>
          </a:prstGeom>
          <a:noFill/>
        </p:spPr>
        <p:txBody>
          <a:bodyPr wrap="square" rtlCol="0">
            <a:spAutoFit/>
          </a:bodyPr>
          <a:lstStyle/>
          <a:p>
            <a:r>
              <a:rPr lang="en-US" sz="1000" dirty="0"/>
              <a:t>Map of </a:t>
            </a:r>
            <a:r>
              <a:rPr lang="en-US" sz="1000" dirty="0" smtClean="0"/>
              <a:t>Offices </a:t>
            </a:r>
            <a:r>
              <a:rPr lang="en-US" sz="1000" dirty="0"/>
              <a:t>in the Houston </a:t>
            </a:r>
            <a:r>
              <a:rPr lang="en-US" sz="1000" dirty="0" smtClean="0"/>
              <a:t>Neighborhoods plotted in blue</a:t>
            </a:r>
            <a:endParaRPr lang="en-US" sz="1000" dirty="0"/>
          </a:p>
        </p:txBody>
      </p:sp>
      <p:sp>
        <p:nvSpPr>
          <p:cNvPr id="14" name="TextBox 13"/>
          <p:cNvSpPr txBox="1"/>
          <p:nvPr/>
        </p:nvSpPr>
        <p:spPr>
          <a:xfrm>
            <a:off x="6965823" y="6061551"/>
            <a:ext cx="3819526" cy="400110"/>
          </a:xfrm>
          <a:prstGeom prst="rect">
            <a:avLst/>
          </a:prstGeom>
          <a:noFill/>
        </p:spPr>
        <p:txBody>
          <a:bodyPr wrap="square" rtlCol="0">
            <a:spAutoFit/>
          </a:bodyPr>
          <a:lstStyle/>
          <a:p>
            <a:r>
              <a:rPr lang="en-US" sz="1000" dirty="0"/>
              <a:t>Map of </a:t>
            </a:r>
            <a:r>
              <a:rPr lang="en-US" sz="1000" dirty="0" smtClean="0"/>
              <a:t>Shopping Malls </a:t>
            </a:r>
            <a:r>
              <a:rPr lang="en-US" sz="1000" dirty="0"/>
              <a:t>in the Houston </a:t>
            </a:r>
            <a:r>
              <a:rPr lang="en-US" sz="1000" dirty="0" smtClean="0"/>
              <a:t>Neighborhoods plotted in yellow</a:t>
            </a:r>
            <a:endParaRPr lang="en-US" sz="1000" dirty="0"/>
          </a:p>
        </p:txBody>
      </p:sp>
    </p:spTree>
    <p:extLst>
      <p:ext uri="{BB962C8B-B14F-4D97-AF65-F5344CB8AC3E}">
        <p14:creationId xmlns:p14="http://schemas.microsoft.com/office/powerpoint/2010/main" val="2761420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93648" y="616458"/>
            <a:ext cx="10058400" cy="2593467"/>
          </a:xfrm>
        </p:spPr>
        <p:txBody>
          <a:bodyPr>
            <a:normAutofit fontScale="77500" lnSpcReduction="20000"/>
          </a:bodyPr>
          <a:lstStyle/>
          <a:p>
            <a:r>
              <a:rPr lang="en-US" dirty="0" smtClean="0"/>
              <a:t>From previous slide we get a visualization of </a:t>
            </a:r>
            <a:r>
              <a:rPr lang="en-US" dirty="0"/>
              <a:t>count of venues which are closer to the downtown are the high comparatively to the outskirts of the downtown which is an expected result</a:t>
            </a:r>
            <a:r>
              <a:rPr lang="en-US" dirty="0" smtClean="0"/>
              <a:t>.</a:t>
            </a:r>
          </a:p>
          <a:p>
            <a:r>
              <a:rPr lang="en-US" dirty="0"/>
              <a:t>Weights are assigned to each venue category, Food Truck being in negative since we need to avoid the concurrences of other food trucks, positive values for the other categories since they are the target audience.  Offices have high weights than the other categories since they would be the prime target for this business.</a:t>
            </a:r>
          </a:p>
          <a:p>
            <a:endParaRPr lang="en-US" dirty="0" smtClean="0"/>
          </a:p>
          <a:p>
            <a:r>
              <a:rPr lang="en-US" dirty="0"/>
              <a:t>P</a:t>
            </a:r>
            <a:r>
              <a:rPr lang="en-US" dirty="0" smtClean="0"/>
              <a:t>erforming </a:t>
            </a:r>
            <a:r>
              <a:rPr lang="en-US" dirty="0"/>
              <a:t>calculation using </a:t>
            </a:r>
            <a:r>
              <a:rPr lang="en-US" dirty="0" smtClean="0"/>
              <a:t>the formula below,</a:t>
            </a:r>
            <a:endParaRPr lang="en-US" dirty="0"/>
          </a:p>
          <a:p>
            <a:pPr marL="0" indent="0">
              <a:buNone/>
            </a:pPr>
            <a:r>
              <a:rPr lang="en-US" b="1" dirty="0" smtClean="0"/>
              <a:t>		x </a:t>
            </a:r>
            <a:r>
              <a:rPr lang="en-US" b="1" dirty="0"/>
              <a:t>= (y * </a:t>
            </a:r>
            <a:r>
              <a:rPr lang="en-US" b="1" dirty="0" err="1"/>
              <a:t>i</a:t>
            </a:r>
            <a:r>
              <a:rPr lang="en-US" b="1" dirty="0"/>
              <a:t>) + (y1 * i1) +  ........... + (n * m)</a:t>
            </a:r>
            <a:endParaRPr lang="en-US" dirty="0"/>
          </a:p>
          <a:p>
            <a:pPr marL="0" indent="0">
              <a:buNone/>
            </a:pPr>
            <a:r>
              <a:rPr lang="en-US" dirty="0" smtClean="0"/>
              <a:t>   we </a:t>
            </a:r>
            <a:r>
              <a:rPr lang="en-US" dirty="0"/>
              <a:t>calculate the weighted score for each neighborhood by creating </a:t>
            </a:r>
            <a:r>
              <a:rPr lang="en-US" dirty="0" smtClean="0"/>
              <a:t>a weighted matrix</a:t>
            </a:r>
            <a:r>
              <a:rPr lang="en-US" dirty="0"/>
              <a:t> </a:t>
            </a:r>
            <a:r>
              <a:rPr lang="en-US" dirty="0" smtClean="0"/>
              <a:t>as shown below.</a:t>
            </a:r>
          </a:p>
          <a:p>
            <a:endParaRPr lang="en-US" dirty="0"/>
          </a:p>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8</a:t>
            </a:fld>
            <a:endParaRPr lang="en-US" dirty="0"/>
          </a:p>
        </p:txBody>
      </p:sp>
      <p:pic>
        <p:nvPicPr>
          <p:cNvPr id="5" name="Picture 4"/>
          <p:cNvPicPr/>
          <p:nvPr/>
        </p:nvPicPr>
        <p:blipFill>
          <a:blip r:embed="rId2"/>
          <a:stretch>
            <a:fillRect/>
          </a:stretch>
        </p:blipFill>
        <p:spPr>
          <a:xfrm>
            <a:off x="2328862" y="3339084"/>
            <a:ext cx="6619875" cy="2933700"/>
          </a:xfrm>
          <a:prstGeom prst="rect">
            <a:avLst/>
          </a:prstGeom>
        </p:spPr>
      </p:pic>
    </p:spTree>
    <p:extLst>
      <p:ext uri="{BB962C8B-B14F-4D97-AF65-F5344CB8AC3E}">
        <p14:creationId xmlns:p14="http://schemas.microsoft.com/office/powerpoint/2010/main" val="1296163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858393"/>
          </a:xfrm>
        </p:spPr>
        <p:txBody>
          <a:bodyPr/>
          <a:lstStyle/>
          <a:p>
            <a:r>
              <a:rPr lang="en-US" dirty="0" smtClean="0"/>
              <a:t>results</a:t>
            </a:r>
            <a:endParaRPr lang="en-US" dirty="0"/>
          </a:p>
        </p:txBody>
      </p:sp>
      <p:sp>
        <p:nvSpPr>
          <p:cNvPr id="3" name="Content Placeholder 2"/>
          <p:cNvSpPr>
            <a:spLocks noGrp="1"/>
          </p:cNvSpPr>
          <p:nvPr>
            <p:ph idx="1"/>
          </p:nvPr>
        </p:nvSpPr>
        <p:spPr>
          <a:xfrm>
            <a:off x="1069848" y="1343025"/>
            <a:ext cx="3073527" cy="4829175"/>
          </a:xfrm>
        </p:spPr>
        <p:txBody>
          <a:bodyPr>
            <a:normAutofit/>
          </a:bodyPr>
          <a:lstStyle/>
          <a:p>
            <a:r>
              <a:rPr lang="en-US" dirty="0"/>
              <a:t>After the analysis and calculations we can observe the top three neighborhoods in Houston to start are food truck are,</a:t>
            </a:r>
          </a:p>
          <a:p>
            <a:pPr lvl="1"/>
            <a:r>
              <a:rPr lang="en-US" dirty="0" smtClean="0"/>
              <a:t>Memorial</a:t>
            </a:r>
            <a:endParaRPr lang="en-US" dirty="0"/>
          </a:p>
          <a:p>
            <a:pPr lvl="1"/>
            <a:r>
              <a:rPr lang="en-US" dirty="0" smtClean="0"/>
              <a:t>Third </a:t>
            </a:r>
            <a:r>
              <a:rPr lang="en-US" dirty="0"/>
              <a:t>Ward</a:t>
            </a:r>
          </a:p>
          <a:p>
            <a:pPr lvl="1"/>
            <a:r>
              <a:rPr lang="en-US" dirty="0" smtClean="0"/>
              <a:t>Medical </a:t>
            </a:r>
            <a:r>
              <a:rPr lang="en-US" dirty="0"/>
              <a:t>Center</a:t>
            </a:r>
          </a:p>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9</a:t>
            </a:fld>
            <a:endParaRPr lang="en-US" dirty="0"/>
          </a:p>
        </p:txBody>
      </p:sp>
      <p:pic>
        <p:nvPicPr>
          <p:cNvPr id="5" name="Picture 4"/>
          <p:cNvPicPr/>
          <p:nvPr/>
        </p:nvPicPr>
        <p:blipFill>
          <a:blip r:embed="rId2"/>
          <a:stretch>
            <a:fillRect/>
          </a:stretch>
        </p:blipFill>
        <p:spPr>
          <a:xfrm>
            <a:off x="4686300" y="1506728"/>
            <a:ext cx="6858000" cy="3314065"/>
          </a:xfrm>
          <a:prstGeom prst="rect">
            <a:avLst/>
          </a:prstGeom>
        </p:spPr>
      </p:pic>
      <p:sp>
        <p:nvSpPr>
          <p:cNvPr id="6" name="TextBox 5"/>
          <p:cNvSpPr txBox="1"/>
          <p:nvPr/>
        </p:nvSpPr>
        <p:spPr>
          <a:xfrm>
            <a:off x="5692712" y="4855495"/>
            <a:ext cx="5089588" cy="246221"/>
          </a:xfrm>
          <a:prstGeom prst="rect">
            <a:avLst/>
          </a:prstGeom>
          <a:noFill/>
        </p:spPr>
        <p:txBody>
          <a:bodyPr wrap="square" rtlCol="0">
            <a:spAutoFit/>
          </a:bodyPr>
          <a:lstStyle/>
          <a:p>
            <a:r>
              <a:rPr lang="en-US" sz="1000" dirty="0"/>
              <a:t>Map of </a:t>
            </a:r>
            <a:r>
              <a:rPr lang="en-US" sz="1000" dirty="0" smtClean="0"/>
              <a:t>Top three neighborhoods </a:t>
            </a:r>
            <a:r>
              <a:rPr lang="en-US" sz="1000" dirty="0"/>
              <a:t>in the </a:t>
            </a:r>
            <a:r>
              <a:rPr lang="en-US" sz="1000" dirty="0" smtClean="0"/>
              <a:t>Houston encircled within the green circle</a:t>
            </a:r>
            <a:endParaRPr lang="en-US" sz="1000" dirty="0"/>
          </a:p>
        </p:txBody>
      </p:sp>
    </p:spTree>
    <p:extLst>
      <p:ext uri="{BB962C8B-B14F-4D97-AF65-F5344CB8AC3E}">
        <p14:creationId xmlns:p14="http://schemas.microsoft.com/office/powerpoint/2010/main" val="856618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b385d60f68dd989dca1fdc827799d85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911b479caf7b199da365455750e457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Status xmlns="71af3243-3dd4-4a8d-8c0d-dd76da1f02a5">Not started</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532156A-E168-448F-9903-2D2450C185E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9FE37E5-361E-44A8-9195-3950757C1D5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497099A4-1E65-4BB3-9461-5372343E495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Produce design</Template>
  <TotalTime>0</TotalTime>
  <Words>527</Words>
  <Application>Microsoft Office PowerPoint</Application>
  <PresentationFormat>Widescreen</PresentationFormat>
  <Paragraphs>77</Paragraphs>
  <Slides>10</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Rockwell</vt:lpstr>
      <vt:lpstr>Rockwell Condensed</vt:lpstr>
      <vt:lpstr>Rockwell Extra Bold</vt:lpstr>
      <vt:lpstr>Wingdings</vt:lpstr>
      <vt:lpstr>Wood Type</vt:lpstr>
      <vt:lpstr>PowerPoint Presentation</vt:lpstr>
      <vt:lpstr>problem</vt:lpstr>
      <vt:lpstr>Data acquisition and cleaning</vt:lpstr>
      <vt:lpstr>PowerPoint Presentation</vt:lpstr>
      <vt:lpstr>MEthodology</vt:lpstr>
      <vt:lpstr>Food truck per each neighborhood</vt:lpstr>
      <vt:lpstr>Plotting Venue categories </vt:lpstr>
      <vt:lpstr>PowerPoint Presentation</vt:lpstr>
      <vt:lpstr>results</vt:lpstr>
      <vt:lpstr>Conclusion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2019-12-26T13:53:20Z</dcterms:created>
  <dcterms:modified xsi:type="dcterms:W3CDTF">2019-12-26T14:26:28Z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